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"/>
  </p:notesMasterIdLst>
  <p:sldIdLst>
    <p:sldId id="256" r:id="rId2"/>
    <p:sldId id="284" r:id="rId3"/>
    <p:sldId id="257" r:id="rId4"/>
    <p:sldId id="264" r:id="rId5"/>
  </p:sldIdLst>
  <p:sldSz cx="18288000" cy="10287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Montserrat" panose="020B0604020202020204" charset="0"/>
      <p:regular r:id="rId11"/>
      <p:bold r:id="rId12"/>
      <p:italic r:id="rId13"/>
      <p:boldItalic r:id="rId14"/>
    </p:embeddedFont>
    <p:embeddedFont>
      <p:font typeface="Teko" panose="020B0604020202020204" charset="0"/>
      <p:bold r:id="rId15"/>
    </p:embeddedFont>
    <p:embeddedFont>
      <p:font typeface="Teko Medium" panose="020B0604020202020204" charset="0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2EDF44-7F8E-4724-8987-9EACE496F446}">
  <a:tblStyle styleId="{AE2EDF44-7F8E-4724-8987-9EACE496F4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0" y="0"/>
            <a:ext cx="18288001" cy="10286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3"/>
          <p:cNvGrpSpPr/>
          <p:nvPr/>
        </p:nvGrpSpPr>
        <p:grpSpPr>
          <a:xfrm>
            <a:off x="14866004" y="6140576"/>
            <a:ext cx="10980410" cy="11029628"/>
            <a:chOff x="1813" y="0"/>
            <a:chExt cx="809173" cy="812800"/>
          </a:xfrm>
        </p:grpSpPr>
        <p:sp>
          <p:nvSpPr>
            <p:cNvPr id="86" name="Google Shape;86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13"/>
          <p:cNvGrpSpPr/>
          <p:nvPr/>
        </p:nvGrpSpPr>
        <p:grpSpPr>
          <a:xfrm>
            <a:off x="4959196" y="1937088"/>
            <a:ext cx="8353124" cy="6924973"/>
            <a:chOff x="0" y="-9523"/>
            <a:chExt cx="11137500" cy="9233296"/>
          </a:xfrm>
        </p:grpSpPr>
        <p:sp>
          <p:nvSpPr>
            <p:cNvPr id="89" name="Google Shape;89;p13"/>
            <p:cNvSpPr txBox="1"/>
            <p:nvPr/>
          </p:nvSpPr>
          <p:spPr>
            <a:xfrm>
              <a:off x="0" y="-9523"/>
              <a:ext cx="11137500" cy="9233296"/>
            </a:xfrm>
            <a:prstGeom prst="rect">
              <a:avLst/>
            </a:prstGeom>
            <a:noFill/>
            <a:ln>
              <a:noFill/>
            </a:ln>
            <a:effectLst>
              <a:outerShdw blurRad="828675" dist="95250" dir="1020000" algn="bl" rotWithShape="0">
                <a:srgbClr val="6CE5E8">
                  <a:alpha val="95000"/>
                </a:srgbClr>
              </a:outerShdw>
            </a:effectLst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500" b="0" i="0" u="none" strike="noStrike" cap="none" dirty="0">
                  <a:solidFill>
                    <a:schemeClr val="lt1"/>
                  </a:solidFill>
                  <a:latin typeface="Teko Medium"/>
                  <a:ea typeface="Teko Medium"/>
                  <a:cs typeface="Teko Medium"/>
                  <a:sym typeface="Teko Medium"/>
                </a:rPr>
                <a:t>Instalação e configuração de notebook  </a:t>
              </a:r>
              <a:endParaRPr dirty="0"/>
            </a:p>
          </p:txBody>
        </p:sp>
        <p:sp>
          <p:nvSpPr>
            <p:cNvPr id="90" name="Google Shape;90;p13"/>
            <p:cNvSpPr txBox="1"/>
            <p:nvPr/>
          </p:nvSpPr>
          <p:spPr>
            <a:xfrm>
              <a:off x="0" y="2133795"/>
              <a:ext cx="11137500" cy="344709"/>
            </a:xfrm>
            <a:prstGeom prst="rect">
              <a:avLst/>
            </a:prstGeom>
            <a:noFill/>
            <a:ln>
              <a:noFill/>
            </a:ln>
            <a:effectLst>
              <a:outerShdw blurRad="828675" dist="19050" dir="1200000" algn="bl" rotWithShape="0">
                <a:srgbClr val="6CE5E8">
                  <a:alpha val="95000"/>
                </a:srgbClr>
              </a:outerShdw>
            </a:effectLst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1" name="Google Shape;91;p13"/>
          <p:cNvGrpSpPr/>
          <p:nvPr/>
        </p:nvGrpSpPr>
        <p:grpSpPr>
          <a:xfrm>
            <a:off x="-1173901" y="-1098156"/>
            <a:ext cx="3452997" cy="3468475"/>
            <a:chOff x="1813" y="0"/>
            <a:chExt cx="809173" cy="812800"/>
          </a:xfrm>
        </p:grpSpPr>
        <p:sp>
          <p:nvSpPr>
            <p:cNvPr id="92" name="Google Shape;92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4" name="Google Shape;94;p13"/>
          <p:cNvCxnSpPr/>
          <p:nvPr/>
        </p:nvCxnSpPr>
        <p:spPr>
          <a:xfrm>
            <a:off x="-2693521" y="4895777"/>
            <a:ext cx="6492240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" name="Google Shape;95;p13"/>
          <p:cNvCxnSpPr/>
          <p:nvPr/>
        </p:nvCxnSpPr>
        <p:spPr>
          <a:xfrm>
            <a:off x="14535836" y="4924352"/>
            <a:ext cx="6492240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6" name="Google Shape;96;p13"/>
          <p:cNvGrpSpPr/>
          <p:nvPr/>
        </p:nvGrpSpPr>
        <p:grpSpPr>
          <a:xfrm>
            <a:off x="8244455" y="8312294"/>
            <a:ext cx="395370" cy="397142"/>
            <a:chOff x="1813" y="0"/>
            <a:chExt cx="809173" cy="812800"/>
          </a:xfrm>
        </p:grpSpPr>
        <p:sp>
          <p:nvSpPr>
            <p:cNvPr id="97" name="Google Shape;97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" name="Google Shape;99;p13"/>
          <p:cNvSpPr txBox="1"/>
          <p:nvPr/>
        </p:nvSpPr>
        <p:spPr>
          <a:xfrm>
            <a:off x="6680299" y="8862060"/>
            <a:ext cx="492740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bg1"/>
                </a:solidFill>
              </a:rPr>
              <a:t>Nome : Sara Evini </a:t>
            </a:r>
            <a:endParaRPr sz="2000" dirty="0">
              <a:solidFill>
                <a:schemeClr val="bg1"/>
              </a:solidFill>
            </a:endParaRPr>
          </a:p>
        </p:txBody>
      </p:sp>
      <p:grpSp>
        <p:nvGrpSpPr>
          <p:cNvPr id="100" name="Google Shape;100;p13"/>
          <p:cNvGrpSpPr/>
          <p:nvPr/>
        </p:nvGrpSpPr>
        <p:grpSpPr>
          <a:xfrm>
            <a:off x="8946315" y="8312294"/>
            <a:ext cx="395370" cy="397142"/>
            <a:chOff x="1813" y="0"/>
            <a:chExt cx="809173" cy="812800"/>
          </a:xfrm>
        </p:grpSpPr>
        <p:sp>
          <p:nvSpPr>
            <p:cNvPr id="101" name="Google Shape;101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13"/>
          <p:cNvGrpSpPr/>
          <p:nvPr/>
        </p:nvGrpSpPr>
        <p:grpSpPr>
          <a:xfrm>
            <a:off x="9648175" y="8312294"/>
            <a:ext cx="395370" cy="397142"/>
            <a:chOff x="1813" y="0"/>
            <a:chExt cx="809173" cy="812800"/>
          </a:xfrm>
        </p:grpSpPr>
        <p:sp>
          <p:nvSpPr>
            <p:cNvPr id="104" name="Google Shape;104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26919D06-0174-41FA-B0FA-CC1DB8E04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553539"/>
            <a:ext cx="16211006" cy="917992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5B66CA8-E30E-4BEE-A614-B10AD2991C2A}"/>
              </a:ext>
            </a:extLst>
          </p:cNvPr>
          <p:cNvSpPr txBox="1"/>
          <p:nvPr/>
        </p:nvSpPr>
        <p:spPr>
          <a:xfrm>
            <a:off x="1097280" y="6858000"/>
            <a:ext cx="554960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SSD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E2FAB5F-88A6-40CF-B33A-C08F51F46580}"/>
              </a:ext>
            </a:extLst>
          </p:cNvPr>
          <p:cNvSpPr txBox="1"/>
          <p:nvPr/>
        </p:nvSpPr>
        <p:spPr>
          <a:xfrm>
            <a:off x="3722914" y="5143501"/>
            <a:ext cx="1005840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Ventoinha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043E585-523B-4A39-8945-67F3EE9C8864}"/>
              </a:ext>
            </a:extLst>
          </p:cNvPr>
          <p:cNvSpPr txBox="1"/>
          <p:nvPr/>
        </p:nvSpPr>
        <p:spPr>
          <a:xfrm>
            <a:off x="10933612" y="4284617"/>
            <a:ext cx="1711234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Processador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F4C5AA-1944-4169-9512-5F6FF5B25A66}"/>
              </a:ext>
            </a:extLst>
          </p:cNvPr>
          <p:cNvSpPr txBox="1"/>
          <p:nvPr/>
        </p:nvSpPr>
        <p:spPr>
          <a:xfrm>
            <a:off x="3278778" y="7165777"/>
            <a:ext cx="1345474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 Flat Cable</a:t>
            </a:r>
            <a:r>
              <a:rPr lang="pt-BR" dirty="0"/>
              <a:t>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489654E-77FA-4506-8C05-B6636153A096}"/>
              </a:ext>
            </a:extLst>
          </p:cNvPr>
          <p:cNvSpPr txBox="1"/>
          <p:nvPr/>
        </p:nvSpPr>
        <p:spPr>
          <a:xfrm>
            <a:off x="3853543" y="8080287"/>
            <a:ext cx="770709" cy="5232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Flat Cable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CAF3352-6E5A-4CA0-91AD-A85D7D5E2AD2}"/>
              </a:ext>
            </a:extLst>
          </p:cNvPr>
          <p:cNvSpPr txBox="1"/>
          <p:nvPr/>
        </p:nvSpPr>
        <p:spPr>
          <a:xfrm>
            <a:off x="6453680" y="6904167"/>
            <a:ext cx="1338828" cy="5232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Ponte sul </a:t>
            </a:r>
          </a:p>
          <a:p>
            <a:r>
              <a:rPr lang="pt-BR" dirty="0">
                <a:solidFill>
                  <a:schemeClr val="bg1"/>
                </a:solidFill>
              </a:rPr>
              <a:t>e Ponte Norte 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A4EAE26-B1A9-4817-A6BB-1774EB3ED56B}"/>
              </a:ext>
            </a:extLst>
          </p:cNvPr>
          <p:cNvSpPr txBox="1"/>
          <p:nvPr/>
        </p:nvSpPr>
        <p:spPr>
          <a:xfrm>
            <a:off x="15264876" y="5642754"/>
            <a:ext cx="1321196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Entradas USB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B9263A5-F8DD-4645-8DE7-FC9171685D7D}"/>
              </a:ext>
            </a:extLst>
          </p:cNvPr>
          <p:cNvSpPr txBox="1"/>
          <p:nvPr/>
        </p:nvSpPr>
        <p:spPr>
          <a:xfrm>
            <a:off x="12383589" y="7011888"/>
            <a:ext cx="1378904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Memória RAM 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CF7FD2E-FDF2-4C8E-AE5A-544FD93B84BF}"/>
              </a:ext>
            </a:extLst>
          </p:cNvPr>
          <p:cNvSpPr txBox="1"/>
          <p:nvPr/>
        </p:nvSpPr>
        <p:spPr>
          <a:xfrm>
            <a:off x="4323806" y="3566160"/>
            <a:ext cx="1766830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Dissipador de calor </a:t>
            </a:r>
          </a:p>
        </p:txBody>
      </p:sp>
    </p:spTree>
    <p:extLst>
      <p:ext uri="{BB962C8B-B14F-4D97-AF65-F5344CB8AC3E}">
        <p14:creationId xmlns:p14="http://schemas.microsoft.com/office/powerpoint/2010/main" val="1170744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14"/>
          <p:cNvGrpSpPr/>
          <p:nvPr/>
        </p:nvGrpSpPr>
        <p:grpSpPr>
          <a:xfrm>
            <a:off x="12216745" y="3759200"/>
            <a:ext cx="6667973" cy="6697861"/>
            <a:chOff x="1813" y="0"/>
            <a:chExt cx="809173" cy="812800"/>
          </a:xfrm>
        </p:grpSpPr>
        <p:sp>
          <p:nvSpPr>
            <p:cNvPr id="112" name="Google Shape;112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14"/>
          <p:cNvGrpSpPr/>
          <p:nvPr/>
        </p:nvGrpSpPr>
        <p:grpSpPr>
          <a:xfrm>
            <a:off x="5886688" y="3750370"/>
            <a:ext cx="6667973" cy="6697861"/>
            <a:chOff x="1813" y="0"/>
            <a:chExt cx="809173" cy="812800"/>
          </a:xfrm>
        </p:grpSpPr>
        <p:sp>
          <p:nvSpPr>
            <p:cNvPr id="115" name="Google Shape;115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" name="Google Shape;117;p14"/>
          <p:cNvGrpSpPr/>
          <p:nvPr/>
        </p:nvGrpSpPr>
        <p:grpSpPr>
          <a:xfrm>
            <a:off x="12280371" y="3759200"/>
            <a:ext cx="6667973" cy="6527800"/>
            <a:chOff x="1813" y="0"/>
            <a:chExt cx="809173" cy="812800"/>
          </a:xfrm>
        </p:grpSpPr>
        <p:sp>
          <p:nvSpPr>
            <p:cNvPr id="118" name="Google Shape;118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" name="Google Shape;120;p14"/>
          <p:cNvGrpSpPr/>
          <p:nvPr/>
        </p:nvGrpSpPr>
        <p:grpSpPr>
          <a:xfrm>
            <a:off x="-443369" y="3741539"/>
            <a:ext cx="6667973" cy="6697861"/>
            <a:chOff x="1813" y="0"/>
            <a:chExt cx="809173" cy="812800"/>
          </a:xfrm>
        </p:grpSpPr>
        <p:sp>
          <p:nvSpPr>
            <p:cNvPr id="121" name="Google Shape;121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14"/>
          <p:cNvGrpSpPr/>
          <p:nvPr/>
        </p:nvGrpSpPr>
        <p:grpSpPr>
          <a:xfrm>
            <a:off x="5798825" y="3616655"/>
            <a:ext cx="6667973" cy="6697861"/>
            <a:chOff x="1813" y="0"/>
            <a:chExt cx="809173" cy="812800"/>
          </a:xfrm>
        </p:grpSpPr>
        <p:sp>
          <p:nvSpPr>
            <p:cNvPr id="124" name="Google Shape;124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14"/>
          <p:cNvGrpSpPr/>
          <p:nvPr/>
        </p:nvGrpSpPr>
        <p:grpSpPr>
          <a:xfrm>
            <a:off x="-641760" y="3815019"/>
            <a:ext cx="6667973" cy="6697861"/>
            <a:chOff x="1813" y="0"/>
            <a:chExt cx="809173" cy="812800"/>
          </a:xfrm>
        </p:grpSpPr>
        <p:sp>
          <p:nvSpPr>
            <p:cNvPr id="127" name="Google Shape;127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" name="Google Shape;129;p14"/>
          <p:cNvSpPr txBox="1"/>
          <p:nvPr/>
        </p:nvSpPr>
        <p:spPr>
          <a:xfrm>
            <a:off x="636575" y="799514"/>
            <a:ext cx="16932000" cy="2215991"/>
          </a:xfrm>
          <a:prstGeom prst="rect">
            <a:avLst/>
          </a:prstGeom>
          <a:noFill/>
          <a:ln>
            <a:noFill/>
          </a:ln>
          <a:effectLst>
            <a:outerShdw blurRad="842963" dist="19050" dir="10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dirty="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Passo a passo</a:t>
            </a:r>
            <a:r>
              <a:rPr lang="en-US" sz="12000" b="0" i="0" u="none" strike="noStrike" cap="none" dirty="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 da formatação</a:t>
            </a:r>
            <a:endParaRPr dirty="0"/>
          </a:p>
        </p:txBody>
      </p:sp>
      <p:sp>
        <p:nvSpPr>
          <p:cNvPr id="130" name="Google Shape;130;p14"/>
          <p:cNvSpPr txBox="1"/>
          <p:nvPr/>
        </p:nvSpPr>
        <p:spPr>
          <a:xfrm>
            <a:off x="161237" y="5559425"/>
            <a:ext cx="5252000" cy="2843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69875" marR="0" lvl="1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Montserrat"/>
            </a:endParaRPr>
          </a:p>
          <a:p>
            <a:pPr marL="269875" marR="0" lvl="1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Montserrat"/>
              </a:rPr>
              <a:t>Inserir o seu pendrive “com a iso já instalada nele” no seu computador pela porta USB, inicie o seu computador assim que ele acender a tela, clique algumas vezes nas teclas F2 e Delete ao mesmo tempo, até chegarmos na tela de setup.</a:t>
            </a:r>
          </a:p>
          <a:p>
            <a:pPr marL="269875" marR="0" lvl="1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Montserrat"/>
              </a:rPr>
              <a:t>Feito isso clique na tecla F10 para começar  a instalação</a:t>
            </a:r>
            <a:r>
              <a:rPr lang="en-US" sz="2000" dirty="0">
                <a:latin typeface="+mn-lt"/>
                <a:sym typeface="Montserrat"/>
              </a:rPr>
              <a:t>. </a:t>
            </a:r>
            <a:endParaRPr sz="2000" dirty="0">
              <a:latin typeface="+mn-lt"/>
            </a:endParaRPr>
          </a:p>
        </p:txBody>
      </p:sp>
      <p:sp>
        <p:nvSpPr>
          <p:cNvPr id="131" name="Google Shape;131;p14"/>
          <p:cNvSpPr txBox="1"/>
          <p:nvPr/>
        </p:nvSpPr>
        <p:spPr>
          <a:xfrm>
            <a:off x="829960" y="4656196"/>
            <a:ext cx="3907834" cy="280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" name="Google Shape;132;p14"/>
          <p:cNvSpPr txBox="1"/>
          <p:nvPr/>
        </p:nvSpPr>
        <p:spPr>
          <a:xfrm>
            <a:off x="6422986" y="4807677"/>
            <a:ext cx="5413237" cy="379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marR="0" lvl="1" indent="-269874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endParaRPr lang="pt-BR" sz="1600" dirty="0"/>
          </a:p>
          <a:p>
            <a:pPr marL="539749" marR="0" lvl="1" indent="-269874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endParaRPr lang="pt-BR" sz="1600" dirty="0"/>
          </a:p>
          <a:p>
            <a:pPr marL="539749" marR="0" lvl="1" indent="-269874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endParaRPr lang="pt-BR" sz="1600" dirty="0"/>
          </a:p>
          <a:p>
            <a:pPr marL="539749" marR="0" lvl="1" indent="-269874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lang="pt-BR" sz="1600" dirty="0"/>
              <a:t>A partir desse ponto iremos criar duas repartições para dividir </a:t>
            </a:r>
          </a:p>
          <a:p>
            <a:pPr marL="269875" marR="0" lvl="1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</a:pPr>
            <a:r>
              <a:rPr lang="pt-BR" sz="1600" dirty="0"/>
              <a:t>sua memória, seguindo este modelo - &gt; Com o Tab ira movimentar na sua tela  - &gt; clique na opção “Novo” -&gt; Escolher a quantidade de memória que deseja inserir na primeira repartição -&gt; Clique na opção “avançar” -&gt; e por último em “Formatar”, repita esse processo mais uma vez antes de finalizar.</a:t>
            </a:r>
            <a:endParaRPr sz="1600" dirty="0"/>
          </a:p>
        </p:txBody>
      </p:sp>
      <p:sp>
        <p:nvSpPr>
          <p:cNvPr id="135" name="Google Shape;135;p14"/>
          <p:cNvSpPr txBox="1"/>
          <p:nvPr/>
        </p:nvSpPr>
        <p:spPr>
          <a:xfrm>
            <a:off x="13569680" y="4936273"/>
            <a:ext cx="4258684" cy="288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30000"/>
              </a:lnSpc>
            </a:pPr>
            <a:endParaRPr lang="pt-BR" sz="1800" dirty="0"/>
          </a:p>
          <a:p>
            <a:pPr lvl="0" algn="ctr">
              <a:lnSpc>
                <a:spcPct val="130000"/>
              </a:lnSpc>
            </a:pPr>
            <a:endParaRPr lang="pt-BR" sz="1800" dirty="0"/>
          </a:p>
          <a:p>
            <a:pPr lvl="0" algn="ctr">
              <a:lnSpc>
                <a:spcPct val="130000"/>
              </a:lnSpc>
            </a:pPr>
            <a:r>
              <a:rPr lang="pt-BR" sz="1800" dirty="0"/>
              <a:t>Sendo assim, criado as duas repartição escolhe a melhor para inicializar, clicando nela logo após clique em “avançar” e aguarde a instalação ser completada, após isso apenas configure com suas informações básicas</a:t>
            </a:r>
            <a:endParaRPr sz="1800" dirty="0"/>
          </a:p>
        </p:txBody>
      </p:sp>
      <p:cxnSp>
        <p:nvCxnSpPr>
          <p:cNvPr id="136" name="Google Shape;136;p14"/>
          <p:cNvCxnSpPr/>
          <p:nvPr/>
        </p:nvCxnSpPr>
        <p:spPr>
          <a:xfrm>
            <a:off x="5974558" y="2803595"/>
            <a:ext cx="6492240" cy="0"/>
          </a:xfrm>
          <a:prstGeom prst="straightConnector1">
            <a:avLst/>
          </a:prstGeom>
          <a:noFill/>
          <a:ln w="57150" cap="flat" cmpd="sng">
            <a:solidFill>
              <a:srgbClr val="60B3DD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1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0" name="Google Shape;230;p21"/>
          <p:cNvGraphicFramePr/>
          <p:nvPr>
            <p:extLst>
              <p:ext uri="{D42A27DB-BD31-4B8C-83A1-F6EECF244321}">
                <p14:modId xmlns:p14="http://schemas.microsoft.com/office/powerpoint/2010/main" val="131594756"/>
              </p:ext>
            </p:extLst>
          </p:nvPr>
        </p:nvGraphicFramePr>
        <p:xfrm>
          <a:off x="1008529" y="3255808"/>
          <a:ext cx="16250776" cy="6002500"/>
        </p:xfrm>
        <a:graphic>
          <a:graphicData uri="http://schemas.openxmlformats.org/drawingml/2006/table">
            <a:tbl>
              <a:tblPr>
                <a:noFill/>
                <a:tableStyleId>{AE2EDF44-7F8E-4724-8987-9EACE496F446}</a:tableStyleId>
              </a:tblPr>
              <a:tblGrid>
                <a:gridCol w="5400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5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5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0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Teko"/>
                        </a:rPr>
                        <a:t>Ssd-bateria: </a:t>
                      </a:r>
                      <a:r>
                        <a:rPr lang="en-US" sz="1600" u="none" strike="noStrike" cap="none" dirty="0">
                          <a:solidFill>
                            <a:srgbClr val="60B3DD"/>
                          </a:solidFill>
                          <a:latin typeface="Arial" panose="020B0604020202020204" pitchFamily="34" charset="0"/>
                          <a:ea typeface="Montserrat"/>
                          <a:cs typeface="Arial" panose="020B0604020202020204" pitchFamily="34" charset="0"/>
                          <a:sym typeface="Montserrat"/>
                        </a:rPr>
                        <a:t>.Responsável por armazenar dados em computadores</a:t>
                      </a:r>
                      <a:r>
                        <a:rPr lang="en-US" sz="1600" u="none" strike="noStrike" cap="none" dirty="0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</a:p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Arial" panose="020B0604020202020204" pitchFamily="34" charset="0"/>
                          <a:ea typeface="Montserrat"/>
                          <a:cs typeface="Arial" panose="020B0604020202020204" pitchFamily="34" charset="0"/>
                          <a:sym typeface="Montserrat"/>
                        </a:rPr>
                        <a:t>Ponte Sul:</a:t>
                      </a:r>
                      <a:r>
                        <a:rPr lang="en-US" sz="1600" u="none" strike="noStrike" cap="none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Arial" panose="020B0604020202020204" pitchFamily="34" charset="0"/>
                          <a:ea typeface="Montserrat"/>
                          <a:cs typeface="Arial" panose="020B0604020202020204" pitchFamily="34" charset="0"/>
                          <a:sym typeface="Montserrat"/>
                        </a:rPr>
                        <a:t> </a:t>
                      </a:r>
                      <a:r>
                        <a:rPr lang="en-US" sz="1600" u="none" strike="noStrike" cap="none" dirty="0">
                          <a:solidFill>
                            <a:srgbClr val="60B3DD"/>
                          </a:solidFill>
                          <a:latin typeface="Arial" panose="020B0604020202020204" pitchFamily="34" charset="0"/>
                          <a:ea typeface="Montserrat"/>
                          <a:cs typeface="Arial" panose="020B0604020202020204" pitchFamily="34" charset="0"/>
                          <a:sym typeface="Montserrat"/>
                        </a:rPr>
                        <a:t>Reponsável pela comunicação dos diversos periféricos de uma placa, tais como HD e as portas USB.</a:t>
                      </a:r>
                    </a:p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>
                          <a:solidFill>
                            <a:srgbClr val="60B3DD"/>
                          </a:solidFill>
                          <a:latin typeface="Arial" panose="020B0604020202020204" pitchFamily="34" charset="0"/>
                          <a:ea typeface="Montserrat"/>
                          <a:cs typeface="Arial" panose="020B0604020202020204" pitchFamily="34" charset="0"/>
                          <a:sym typeface="Montserrat"/>
                        </a:rPr>
                        <a:t>.</a:t>
                      </a:r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 </a:t>
                      </a:r>
                      <a:r>
                        <a:rPr lang="pt-BR" sz="1600" b="1" u="none" strike="noStrike" cap="none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Ponte Norte</a:t>
                      </a:r>
                      <a:r>
                        <a:rPr lang="pt-BR" sz="1600" u="none" strike="noStrike" cap="none" dirty="0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: Controla os componentes, como portas USB e paralelas, slots PCI e ISA e, os discos rígidos, que são classificados como componentes lentos. </a:t>
                      </a:r>
                    </a:p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 u="none" strike="noStrike" cap="none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Processador</a:t>
                      </a:r>
                      <a:r>
                        <a:rPr lang="pt-BR" sz="1600" u="none" strike="noStrike" cap="none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:</a:t>
                      </a:r>
                      <a:r>
                        <a:rPr lang="pt-BR" sz="1600" u="none" strike="noStrike" cap="none" dirty="0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Acelerar, endereçar, resolver ou preparar dados, dependendo da aplicação. </a:t>
                      </a:r>
                      <a:endParaRPr sz="1600" dirty="0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Montserrat"/>
                          <a:sym typeface="Montserrat"/>
                        </a:rPr>
                        <a:t>Ventoinha do processador</a:t>
                      </a:r>
                      <a:r>
                        <a:rPr lang="en-US" sz="1600" b="1" u="none" strike="noStrike" cap="none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Montserrat"/>
                          <a:sym typeface="Montserrat"/>
                        </a:rPr>
                        <a:t>:</a:t>
                      </a:r>
                      <a:r>
                        <a:rPr lang="en-US" sz="1600" u="none" strike="noStrike" cap="none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Montserrat"/>
                          <a:sym typeface="Montserrat"/>
                        </a:rPr>
                        <a:t>  </a:t>
                      </a:r>
                      <a:r>
                        <a:rPr lang="en-US" sz="1600" u="none" strike="noStrike" cap="none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  <a:latin typeface="Montserrat"/>
                          <a:sym typeface="Montserrat"/>
                        </a:rPr>
                        <a:t>Reduzir o calor gerado pelo processador, evitando que ele superaqueça ou queime</a:t>
                      </a:r>
                    </a:p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Montserrat"/>
                          <a:sym typeface="Montserrat"/>
                        </a:rPr>
                        <a:t>Cabo VGA </a:t>
                      </a:r>
                      <a:r>
                        <a:rPr lang="en-US" sz="1600" u="none" strike="noStrike" cap="none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Montserrat"/>
                          <a:sym typeface="Montserrat"/>
                        </a:rPr>
                        <a:t>: </a:t>
                      </a:r>
                      <a:r>
                        <a:rPr lang="en-US" sz="1600" u="none" strike="noStrike" cap="none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  <a:latin typeface="Montserrat"/>
                          <a:sym typeface="Montserrat"/>
                        </a:rPr>
                        <a:t>Ligar o PC ao monitor. </a:t>
                      </a:r>
                      <a:endParaRPr sz="1600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rPr>
                        <a:t>Fonte de alimentação: </a:t>
                      </a:r>
                      <a:r>
                        <a:rPr lang="pt-BR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Transformar a corrente elétrica da rede, que chega em voltagem alta, para uma voltagem menor , que é indicada para o hardware do PC</a:t>
                      </a:r>
                      <a:r>
                        <a:rPr lang="pt-BR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rPr>
                        <a:t>. </a:t>
                      </a:r>
                    </a:p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rPr>
                        <a:t>Cabo flat</a:t>
                      </a:r>
                      <a:r>
                        <a:rPr lang="pt-BR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: Faz a conexão de peças como teclado, monitor ou tela com placa – mãe do aparelho.  , </a:t>
                      </a:r>
                      <a:endParaRPr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 dirty="0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: </a:t>
                      </a:r>
                      <a:r>
                        <a:rPr lang="en-US" sz="1200" u="none" strike="noStrike" cap="none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Memória RAM</a:t>
                      </a:r>
                      <a:r>
                        <a:rPr lang="en-US" sz="1200" u="none" strike="noStrike" cap="none" dirty="0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Guardar temporariamente toda a informação que o computador precisa, seja para aquele momento ou para u futuro próximo.  </a:t>
                      </a:r>
                    </a:p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Montserrat"/>
                          <a:sym typeface="Montserrat"/>
                        </a:rPr>
                        <a:t>Entrada USB:</a:t>
                      </a:r>
                      <a:r>
                        <a:rPr lang="en-US" sz="1200" u="none" strike="noStrike" cap="none" dirty="0">
                          <a:solidFill>
                            <a:srgbClr val="60B3DD"/>
                          </a:solidFill>
                          <a:latin typeface="Montserrat"/>
                          <a:sym typeface="Montserrat"/>
                        </a:rPr>
                        <a:t>  Permite a conexão  de periféricos sem a necessidade de desligar o computador, além de transmitir e armazenar dados. </a:t>
                      </a:r>
                      <a:endParaRPr sz="1200" dirty="0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Dissipador de calor: </a:t>
                      </a:r>
                      <a:r>
                        <a:rPr lang="pt-BR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Opera como um ventilador, retirando o calor excessivo produzido por equipamentos eletrônicos. </a:t>
                      </a:r>
                    </a:p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1" name="Google Shape;231;p21"/>
          <p:cNvSpPr txBox="1"/>
          <p:nvPr/>
        </p:nvSpPr>
        <p:spPr>
          <a:xfrm>
            <a:off x="1104879" y="1229920"/>
            <a:ext cx="15690497" cy="997196"/>
          </a:xfrm>
          <a:prstGeom prst="rect">
            <a:avLst/>
          </a:prstGeom>
          <a:noFill/>
          <a:ln>
            <a:noFill/>
          </a:ln>
          <a:effectLst>
            <a:outerShdw blurRad="828675" dist="19050" dir="84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Funções dos componentes da placa mãe </a:t>
            </a:r>
            <a:endParaRPr sz="5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429</Words>
  <Application>Microsoft Office PowerPoint</Application>
  <PresentationFormat>Personalizar</PresentationFormat>
  <Paragraphs>37</Paragraphs>
  <Slides>4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10" baseType="lpstr">
      <vt:lpstr>Montserrat</vt:lpstr>
      <vt:lpstr>Teko Medium</vt:lpstr>
      <vt:lpstr>Teko</vt:lpstr>
      <vt:lpstr>Arial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CAI</dc:creator>
  <cp:lastModifiedBy>CAI</cp:lastModifiedBy>
  <cp:revision>17</cp:revision>
  <dcterms:modified xsi:type="dcterms:W3CDTF">2023-05-04T13:30:27Z</dcterms:modified>
</cp:coreProperties>
</file>